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kumimoji="0" sz="3600" b="1" i="0" u="none" strike="noStrike" cap="none" spc="36" normalizeH="0" baseline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1pPr>
    <a:lvl2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kumimoji="0" sz="3600" b="1" i="0" u="none" strike="noStrike" cap="none" spc="36" normalizeH="0" baseline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2pPr>
    <a:lvl3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kumimoji="0" sz="3600" b="1" i="0" u="none" strike="noStrike" cap="none" spc="36" normalizeH="0" baseline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3pPr>
    <a:lvl4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kumimoji="0" sz="3600" b="1" i="0" u="none" strike="noStrike" cap="none" spc="36" normalizeH="0" baseline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4pPr>
    <a:lvl5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kumimoji="0" sz="3600" b="1" i="0" u="none" strike="noStrike" cap="none" spc="36" normalizeH="0" baseline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5pPr>
    <a:lvl6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kumimoji="0" sz="3600" b="1" i="0" u="none" strike="noStrike" cap="none" spc="36" normalizeH="0" baseline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6pPr>
    <a:lvl7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kumimoji="0" sz="3600" b="1" i="0" u="none" strike="noStrike" cap="none" spc="36" normalizeH="0" baseline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7pPr>
    <a:lvl8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kumimoji="0" sz="3600" b="1" i="0" u="none" strike="noStrike" cap="none" spc="36" normalizeH="0" baseline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8pPr>
    <a:lvl9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kumimoji="0" sz="3600" b="1" i="0" u="none" strike="noStrike" cap="none" spc="36" normalizeH="0" baseline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git+https://github.com/tanimislam/nprstuff.git#egginfo=nprstuff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stutorials.com/docs/linux/man/1-pdftocairo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6" name="Shape 20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auto-crop images? To remove as much space as possible for images you’ll put into your papers, reports, and other presentations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3" name="Shape 2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DEMONSTRATE THIS ON THE PNG: iwanttobelieve_uncropped.png -&gt; iwanttobelieve_cropped.png. DEMONSTRATE THIS ON THE PDF: cumulative_plot_emission.pdf -&gt; cumulative_plot_emission_cropped.pdf</a:t>
            </a:r>
          </a:p>
          <a:p>
            <a:endParaRPr/>
          </a:p>
          <a:p>
            <a:r>
              <a:t>SHOW HOW TO INSTALL TOOL: python3 -m pip install —user </a:t>
            </a:r>
            <a:r>
              <a:rPr u="sng">
                <a:hlinkClick r:id="rId3"/>
              </a:rPr>
              <a:t>git+https://github.com/tanimislam/nprstuff.git#egginfo=nprstuff</a:t>
            </a:r>
          </a:p>
          <a:p>
            <a:endParaRPr u="sng">
              <a:hlinkClick r:id="rId3"/>
            </a:endParaRPr>
          </a:p>
          <a:p>
            <a:r>
              <a:t>Then show the relevant bit of code, in nprstuff/core/autocrop_image.py, that performs the autocropping.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1. SHOW EXAMPLE BITS OF CODE USING THE REQUESTS LIBRARY TO CALL THE CLOUDCONVERT API, in nprstuff/core/convert_image.py. 3 METHODS: svg2png, png2png, and pdf2png.</a:t>
            </a:r>
          </a:p>
          <a:p>
            <a:r>
              <a:t>	-&gt; mention cairo’s tools, pdftocairo (</a:t>
            </a:r>
            <a:r>
              <a:rPr u="sng">
                <a:hlinkClick r:id="rId3"/>
              </a:rPr>
              <a:t>https://www.systutorials.com/docs/linux/man/1-pdftocairo/</a:t>
            </a:r>
            <a:r>
              <a:t>), to convert PDFs to PNGs and SVGs.</a:t>
            </a:r>
          </a:p>
          <a:p>
            <a:endParaRPr/>
          </a:p>
          <a:p>
            <a:r>
              <a:t>2. Demonstration tools to convert an SVG to PNG, and a PDF to PNG.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9" name="Shape 27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Show the code, and then the command. This is a demonstration of Monte Carlo Markov Chain I gave to some high school students.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5" name="Shape 3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/>
            </a:pPr>
            <a:r>
              <a:t>SHOW CODE THAT DOES YOUTUBE2GIF AND MP42GIF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/>
            </a:pPr>
            <a:r>
              <a:t>DEMONSTRATE CREATION OF THESE TWO ANIMATED GIFs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0" name="Shape 3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/>
            </a:pPr>
            <a:r>
              <a:t>SHOW CODE FOR PLEX_MUSIC_SONGS</a:t>
            </a:r>
          </a:p>
          <a:p>
            <a:pPr marL="1145822" lvl="1" indent="-434622">
              <a:buClr>
                <a:srgbClr val="5E5E5E"/>
              </a:buClr>
              <a:buSzPct val="100000"/>
              <a:buAutoNum type="arabicPeriod"/>
            </a:pPr>
            <a:r>
              <a:t>SHOW CODE THAT GETS THE MUSICBRAINZ METADATA</a:t>
            </a:r>
          </a:p>
          <a:p>
            <a:pPr marL="1145822" lvl="1" indent="-434622">
              <a:buClr>
                <a:srgbClr val="5E5E5E"/>
              </a:buClr>
              <a:buSzPct val="100000"/>
              <a:buAutoNum type="arabicPeriod"/>
            </a:pPr>
            <a:r>
              <a:t>SHOW CODE THAT TAKES DOWNLOADS YOUTUBE CLIP INTO AN M4A FILE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/>
            </a:pPr>
            <a:r>
              <a:t>DO A DEMONSTRATION OF PLEX_MUSIC_SONGS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opic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sz="2200" b="0" cap="all" spc="88"/>
            </a:lvl1pPr>
          </a:lstStyle>
          <a:p>
            <a:r>
              <a:t>Topic</a:t>
            </a:r>
          </a:p>
        </p:txBody>
      </p:sp>
      <p:sp>
        <p:nvSpPr>
          <p:cNvPr id="16" name="Location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sz="2200" b="0" cap="all" spc="88"/>
            </a:lvl1pPr>
          </a:lstStyle>
          <a:p>
            <a:r>
              <a:t>Location</a:t>
            </a:r>
          </a:p>
        </p:txBody>
      </p:sp>
      <p:sp>
        <p:nvSpPr>
          <p:cNvPr id="17" name="Author and Date"/>
          <p:cNvSpPr txBox="1">
            <a:spLocks noGrp="1"/>
          </p:cNvSpPr>
          <p:nvPr>
            <p:ph type="body" sz="quarter" idx="15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/>
          <a:p>
            <a:r>
              <a:t>Author and Date</a:t>
            </a:r>
          </a:p>
        </p:txBody>
      </p:sp>
      <p:sp>
        <p:nvSpPr>
          <p:cNvPr id="18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1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tatement">
    <p:bg>
      <p:bgPr>
        <a:solidFill>
          <a:srgbClr val="F3F5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2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23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Fact">
    <p:bg>
      <p:bgPr>
        <a:solidFill>
          <a:srgbClr val="F3F5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2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>
              <a:defRPr sz="3500" spc="104">
                <a:solidFill>
                  <a:schemeClr val="accent1"/>
                </a:solidFill>
              </a:defRPr>
            </a:lvl1pPr>
          </a:lstStyle>
          <a:p>
            <a:r>
              <a:t>Fact information</a:t>
            </a:r>
          </a:p>
        </p:txBody>
      </p:sp>
      <p:sp>
        <p:nvSpPr>
          <p:cNvPr id="13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34" name="Line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solidFill>
          <a:srgbClr val="FFCB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t>Attribution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44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4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Image"/>
          <p:cNvSpPr>
            <a:spLocks noGrp="1"/>
          </p:cNvSpPr>
          <p:nvPr>
            <p:ph type="pic" idx="13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4" name="Image"/>
          <p:cNvSpPr>
            <a:spLocks noGrp="1"/>
          </p:cNvSpPr>
          <p:nvPr>
            <p:ph type="pic" sz="quarter" idx="14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5" name="1056335080_2112X2816.jpg"/>
          <p:cNvSpPr>
            <a:spLocks noGrp="1"/>
          </p:cNvSpPr>
          <p:nvPr>
            <p:ph type="pic" idx="15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mage"/>
          <p:cNvSpPr>
            <a:spLocks noGrp="1"/>
          </p:cNvSpPr>
          <p:nvPr>
            <p:ph type="pic" idx="13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1056335066_3170x2500.jpeg"/>
          <p:cNvSpPr>
            <a:spLocks noGrp="1"/>
          </p:cNvSpPr>
          <p:nvPr>
            <p:ph type="pic" idx="13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8" name="Topic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sz="2200" b="0" cap="all" spc="88">
                <a:solidFill>
                  <a:srgbClr val="FFFFFF"/>
                </a:solidFill>
              </a:defRPr>
            </a:lvl1pPr>
          </a:lstStyle>
          <a:p>
            <a:r>
              <a:t>Topic</a:t>
            </a:r>
          </a:p>
        </p:txBody>
      </p:sp>
      <p:sp>
        <p:nvSpPr>
          <p:cNvPr id="29" name="Location"/>
          <p:cNvSpPr txBox="1">
            <a:spLocks noGrp="1"/>
          </p:cNvSpPr>
          <p:nvPr>
            <p:ph type="body" sz="quarter" idx="15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sz="2200" b="0" cap="all" spc="88">
                <a:solidFill>
                  <a:srgbClr val="FFFFFF"/>
                </a:solidFill>
              </a:defRPr>
            </a:lvl1pPr>
          </a:lstStyle>
          <a:p>
            <a:r>
              <a:t>Location</a:t>
            </a:r>
          </a:p>
        </p:txBody>
      </p:sp>
      <p:sp>
        <p:nvSpPr>
          <p:cNvPr id="30" name="Author and Date"/>
          <p:cNvSpPr txBox="1">
            <a:spLocks noGrp="1"/>
          </p:cNvSpPr>
          <p:nvPr>
            <p:ph type="body" sz="quarter" idx="16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31" name="Line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32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33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34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6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Photo Alt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z="9000" spc="270">
                <a:solidFill>
                  <a:schemeClr val="accent6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46" name="531205463_2542x1430.jpg"/>
          <p:cNvSpPr>
            <a:spLocks noGrp="1"/>
          </p:cNvSpPr>
          <p:nvPr>
            <p:ph type="pic" idx="13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7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48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7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58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5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z="9000" spc="270">
                <a:solidFill>
                  <a:schemeClr val="accent6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8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69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z="9000" spc="270">
                <a:solidFill>
                  <a:schemeClr val="accent6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9" name="545882547_1308x1744.jpeg"/>
          <p:cNvSpPr>
            <a:spLocks noGrp="1"/>
          </p:cNvSpPr>
          <p:nvPr>
            <p:ph type="pic" idx="13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0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8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Section Title</a:t>
            </a:r>
          </a:p>
        </p:txBody>
      </p:sp>
      <p:sp>
        <p:nvSpPr>
          <p:cNvPr id="90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9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00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0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z="9000" spc="270">
                <a:solidFill>
                  <a:schemeClr val="accent6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rgbClr val="8AACB9"/>
                </a:solidFill>
              </a:defRPr>
            </a:lvl1pPr>
          </a:lstStyle>
          <a:p>
            <a:r>
              <a:t>Agenda Subtitle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z="9000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r>
              <a:t>Agenda Title</a:t>
            </a:r>
          </a:p>
        </p:txBody>
      </p:sp>
      <p:sp>
        <p:nvSpPr>
          <p:cNvPr id="112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1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Line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5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6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7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 b="0" spc="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endParaRPr/>
          </a:p>
        </p:txBody>
      </p:sp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spcBef>
                <a:spcPts val="0"/>
              </a:spcBef>
              <a:defRPr sz="2200" b="0" spc="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tanimislam/nprstuff" TargetMode="External"/><Relationship Id="rId4" Type="http://schemas.openxmlformats.org/officeDocument/2006/relationships/hyperlink" Target="https://github.com/tanimislam/nprstuff/blob/master/nprstuff/cli/autoCropImage.py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nimislam/nprstuff/blob/master/nprstuff/cli/convertImage.py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loudconvert.com" TargetMode="External"/><Relationship Id="rId4" Type="http://schemas.openxmlformats.org/officeDocument/2006/relationships/hyperlink" Target="https://github.com/tanimislam/nprstuff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convert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tanimislam/406a1379e746c9882c101f656a6da94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ocs.python.org/3/library/subprocess.html" TargetMode="External"/><Relationship Id="rId4" Type="http://schemas.openxmlformats.org/officeDocument/2006/relationships/hyperlink" Target="https://ffmpeg.org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hyperlink" Target="http://www.apple.com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hamelot.io/visualization/using-ffmpeg-to-convert-a-set-of-images-into-a-video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nimislam/covid19_stat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rg3.github.io/youtube-dl/" TargetMode="External"/><Relationship Id="rId4" Type="http://schemas.openxmlformats.org/officeDocument/2006/relationships/hyperlink" Target="https://www.readthedocs.io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gif"/><Relationship Id="rId4" Type="http://schemas.openxmlformats.org/officeDocument/2006/relationships/hyperlink" Target="https://en.wikipedia.org/wiki/Lucas_Bros._Moving_Co.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ytdl-org.github.io/youtube-dl/index.html" TargetMode="External"/><Relationship Id="rId2" Type="http://schemas.openxmlformats.org/officeDocument/2006/relationships/hyperlink" Target="https://musicbrainz.org" TargetMode="Externa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6.xml"/><Relationship Id="rId7" Type="http://schemas.openxmlformats.org/officeDocument/2006/relationships/hyperlink" Target="https://plexstuff.readthedocs.io/plex-music/cli_tools/plex_music_cli.html?highlight=plex_music_songs#plex-music-songs" TargetMode="Externa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hyperlink" Target="https://github.com/tanimislam/plexstuff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ub.com/tanimislam/nprstf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tanimislam/covid19_stats" TargetMode="External"/><Relationship Id="rId4" Type="http://schemas.openxmlformats.org/officeDocument/2006/relationships/hyperlink" Target="https://github.com/tanimislam/plexstuf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1.png"/><Relationship Id="rId7" Type="http://schemas.openxmlformats.org/officeDocument/2006/relationships/hyperlink" Target="https://github.com/tanimislam/plexstuff" TargetMode="External"/><Relationship Id="rId2" Type="http://schemas.openxmlformats.org/officeDocument/2006/relationships/hyperlink" Target="http://www.apple.com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tanimislam/covid19_stats" TargetMode="External"/><Relationship Id="rId5" Type="http://schemas.openxmlformats.org/officeDocument/2006/relationships/hyperlink" Target="https://gitub.com/tanimislam/nprstff" TargetMode="External"/><Relationship Id="rId4" Type="http://schemas.openxmlformats.org/officeDocument/2006/relationships/hyperlink" Target="https://gist.github.com/tanimislam/406a1379e746c9882c101f656a6da949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hyperlink" Target="https://matplotlib.org/3.2.1/api/image_api.html#matplotlib.image.imrea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tamy2/PyPDF2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ghostscript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opic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1" name="ONLINE PRESENTATION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ONLINE PRESENTATION</a:t>
            </a:r>
          </a:p>
        </p:txBody>
      </p:sp>
      <p:sp>
        <p:nvSpPr>
          <p:cNvPr id="182" name="Tanim Islam, 8 JULY 2020"/>
          <p:cNvSpPr txBox="1">
            <a:spLocks noGrp="1"/>
          </p:cNvSpPr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Tanim Islam, 8 JULY 2020</a:t>
            </a:r>
          </a:p>
        </p:txBody>
      </p:sp>
      <p:sp>
        <p:nvSpPr>
          <p:cNvPr id="183" name="Python for Quick, Useful Multimedia Manipul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10120" spc="303"/>
            </a:lvl1pPr>
          </a:lstStyle>
          <a:p>
            <a:r>
              <a:t>Python for Quick, Useful Multimedia Manipulation</a:t>
            </a:r>
          </a:p>
        </p:txBody>
      </p:sp>
      <p:sp>
        <p:nvSpPr>
          <p:cNvPr id="184" name="Presentation Subtitle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AUTOCROPPING PDF IM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AUTOCROPPING PDF IMAGES</a:t>
            </a:r>
          </a:p>
        </p:txBody>
      </p:sp>
      <p:pic>
        <p:nvPicPr>
          <p:cNvPr id="232" name="cumulative_plot_emission.pdf" descr="cumulative_plot_emission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855" y="3006844"/>
            <a:ext cx="10056855" cy="754264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3" name="UNCROPPED"/>
          <p:cNvSpPr txBox="1"/>
          <p:nvPr/>
        </p:nvSpPr>
        <p:spPr>
          <a:xfrm>
            <a:off x="4822659" y="10768311"/>
            <a:ext cx="3111247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UNCROPPED</a:t>
            </a:r>
          </a:p>
        </p:txBody>
      </p:sp>
      <p:pic>
        <p:nvPicPr>
          <p:cNvPr id="234" name="cumulative_plot_emission_cropped.pdf" descr="cumulative_plot_emission_cropped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7713" y="3013194"/>
            <a:ext cx="10327155" cy="7529941"/>
          </a:xfrm>
          <a:prstGeom prst="rect">
            <a:avLst/>
          </a:prstGeom>
          <a:ln w="38100">
            <a:solidFill>
              <a:srgbClr val="FF0000">
                <a:alpha val="50000"/>
              </a:srgbClr>
            </a:solidFill>
            <a:miter lim="400000"/>
          </a:ln>
        </p:spPr>
      </p:pic>
      <p:sp>
        <p:nvSpPr>
          <p:cNvPr id="235" name="AUTOCROPPED"/>
          <p:cNvSpPr txBox="1"/>
          <p:nvPr/>
        </p:nvSpPr>
        <p:spPr>
          <a:xfrm>
            <a:off x="16254314" y="10623918"/>
            <a:ext cx="3733954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AUTOCROPPED</a:t>
            </a:r>
          </a:p>
        </p:txBody>
      </p:sp>
      <p:sp>
        <p:nvSpPr>
          <p:cNvPr id="237" name="Connection Line"/>
          <p:cNvSpPr/>
          <p:nvPr/>
        </p:nvSpPr>
        <p:spPr>
          <a:xfrm>
            <a:off x="11419368" y="6239333"/>
            <a:ext cx="1519296" cy="107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18" extrusionOk="0">
                <a:moveTo>
                  <a:pt x="0" y="16318"/>
                </a:moveTo>
                <a:cubicBezTo>
                  <a:pt x="7200" y="-3586"/>
                  <a:pt x="14400" y="-5282"/>
                  <a:pt x="21600" y="11231"/>
                </a:cubicBezTo>
              </a:path>
            </a:pathLst>
          </a:custGeom>
          <a:ln w="152400">
            <a:solidFill>
              <a:srgbClr val="0000FF"/>
            </a:solidFill>
            <a:prstDash val="sysDot"/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autoCropImage, from NPRSTUFF Github Repo, automatically crops images."/>
          <p:cNvSpPr txBox="1">
            <a:spLocks noGrp="1"/>
          </p:cNvSpPr>
          <p:nvPr>
            <p:ph type="body" sz="quarter" idx="1"/>
          </p:nvPr>
        </p:nvSpPr>
        <p:spPr>
          <a:xfrm>
            <a:off x="2082800" y="4195233"/>
            <a:ext cx="20207127" cy="118742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u="sng">
                <a:hlinkClick r:id="rId4"/>
              </a:rPr>
              <a:t>autoCropImage</a:t>
            </a:r>
            <a:r>
              <a:t>, from </a:t>
            </a:r>
            <a:r>
              <a:rPr u="sng">
                <a:hlinkClick r:id="rId5"/>
              </a:rPr>
              <a:t>NPRSTUFF</a:t>
            </a:r>
            <a:r>
              <a:t> Github Repo, automatically crops images.</a:t>
            </a:r>
          </a:p>
        </p:txBody>
      </p:sp>
      <p:sp>
        <p:nvSpPr>
          <p:cNvPr id="240" name="DEMonst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DEMonstration</a:t>
            </a:r>
          </a:p>
        </p:txBody>
      </p:sp>
      <p:sp>
        <p:nvSpPr>
          <p:cNvPr id="241" name="usage: autoCropImage [-h] --input INPUT [--output OUTPUT] [--color COLOR]…"/>
          <p:cNvSpPr txBox="1"/>
          <p:nvPr/>
        </p:nvSpPr>
        <p:spPr>
          <a:xfrm>
            <a:off x="2082800" y="5334000"/>
            <a:ext cx="20218400" cy="571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usage: autoCropImage [-h] --input INPUT [--output OUTPUT] [--color COLOR]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[--trans] [--newwidth NEWWIDTH] [--show]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optional arguments: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-h, --help           show this help message and exit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--input INPUT        Name of the input file.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--output OUTPUT      Name of the output file. Optional.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--color COLOR        Name of the color over which to autocrop. Default is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white.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--trans              If chosen, also remove the transparency wrapping around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the image. Works only for non-PDF images.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--newwidth NEWWIDTH  New width of the image.</a:t>
            </a:r>
          </a:p>
          <a:p>
            <a:pPr>
              <a:spcBef>
                <a:spcPts val="10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--show               If chosen, then show the final image after cropped.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ONVERTING IMAGES USING A SERVI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CONVERTING IMAGES USING A SERVICE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loudconvert provides an easy-to-use RESTful API to convert among many image, movie, and music formats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609600" indent="-609600" defTabSz="341375">
              <a:spcBef>
                <a:spcPts val="4100"/>
              </a:spcBef>
              <a:buBlip>
                <a:blip r:embed="rId2"/>
              </a:buBlip>
              <a:defRPr sz="3455" spc="34"/>
            </a:pPr>
            <a:r>
              <a:t>Cloudconvert provides an easy-to-use RESTful API to convert among many image, movie, and music formats.</a:t>
            </a:r>
          </a:p>
          <a:p>
            <a:pPr marL="1219200" lvl="1" indent="-609600" defTabSz="341375">
              <a:spcBef>
                <a:spcPts val="4100"/>
              </a:spcBef>
              <a:buBlip>
                <a:blip r:embed="rId2"/>
              </a:buBlip>
              <a:defRPr sz="3455" spc="34"/>
            </a:pPr>
            <a:r>
              <a:t>Free tier has easy-to-reach service limits :)</a:t>
            </a:r>
          </a:p>
          <a:p>
            <a:pPr marL="609600" indent="-609600" defTabSz="341375">
              <a:spcBef>
                <a:spcPts val="4100"/>
              </a:spcBef>
              <a:buBlip>
                <a:blip r:embed="rId2"/>
              </a:buBlip>
              <a:defRPr sz="3455" spc="34"/>
            </a:pPr>
            <a:r>
              <a:t>My day-to-day coding: converts an SVG(Z), PDF, or PNG (not really used) into a PNG</a:t>
            </a:r>
          </a:p>
          <a:p>
            <a:pPr marL="1219200" lvl="1" indent="-609600" defTabSz="341375">
              <a:spcBef>
                <a:spcPts val="4100"/>
              </a:spcBef>
              <a:buBlip>
                <a:blip r:embed="rId2"/>
              </a:buBlip>
              <a:defRPr sz="3455" spc="34"/>
            </a:pPr>
            <a:r>
              <a:t>used for presentations or web-based tools (like Jupyter notebooks) that can’t load in PDFs.</a:t>
            </a:r>
          </a:p>
          <a:p>
            <a:pPr marL="609600" indent="-609600" defTabSz="341375">
              <a:spcBef>
                <a:spcPts val="4100"/>
              </a:spcBef>
              <a:buBlip>
                <a:blip r:embed="rId2"/>
              </a:buBlip>
              <a:defRPr sz="3455" spc="34"/>
            </a:pPr>
            <a:r>
              <a:t>The CLI is </a:t>
            </a:r>
            <a:r>
              <a:rPr u="sng">
                <a:hlinkClick r:id="rId3"/>
              </a:rPr>
              <a:t>convertImage</a:t>
            </a:r>
            <a:r>
              <a:t>, also in the </a:t>
            </a:r>
            <a:r>
              <a:rPr u="sng">
                <a:hlinkClick r:id="rId4"/>
              </a:rPr>
              <a:t>NPRSTUFF</a:t>
            </a:r>
            <a:r>
              <a:t> repo.</a:t>
            </a:r>
          </a:p>
        </p:txBody>
      </p:sp>
      <p:sp>
        <p:nvSpPr>
          <p:cNvPr id="248" name="using the cloudconvert image conversion servi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327152">
              <a:defRPr sz="5040" spc="151"/>
            </a:pPr>
            <a:r>
              <a:t>using the </a:t>
            </a:r>
            <a:r>
              <a:rPr u="sng">
                <a:hlinkClick r:id="rId5"/>
              </a:rPr>
              <a:t>cloudconvert</a:t>
            </a:r>
            <a:r>
              <a:t> image conversion service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using the cloudconvert image conversion servi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327152">
              <a:defRPr sz="5040" spc="151"/>
            </a:pPr>
            <a:r>
              <a:t>using the </a:t>
            </a:r>
            <a:r>
              <a:rPr u="sng">
                <a:hlinkClick r:id="rId3"/>
              </a:rPr>
              <a:t>cloudconvert</a:t>
            </a:r>
            <a:r>
              <a:t> image conversion service</a:t>
            </a:r>
          </a:p>
        </p:txBody>
      </p:sp>
      <p:grpSp>
        <p:nvGrpSpPr>
          <p:cNvPr id="254" name="Group"/>
          <p:cNvGrpSpPr/>
          <p:nvPr/>
        </p:nvGrpSpPr>
        <p:grpSpPr>
          <a:xfrm>
            <a:off x="1399011" y="2676000"/>
            <a:ext cx="10062360" cy="6323634"/>
            <a:chOff x="0" y="0"/>
            <a:chExt cx="10062359" cy="6323632"/>
          </a:xfrm>
        </p:grpSpPr>
        <p:sp>
          <p:nvSpPr>
            <p:cNvPr id="251" name="usage: convertImage [-h] [--noverify] [--info]…"/>
            <p:cNvSpPr txBox="1"/>
            <p:nvPr/>
          </p:nvSpPr>
          <p:spPr>
            <a:xfrm>
              <a:off x="0" y="0"/>
              <a:ext cx="10062360" cy="6323633"/>
            </a:xfrm>
            <a:prstGeom prst="rect">
              <a:avLst/>
            </a:prstGeom>
            <a:noFill/>
            <a:ln w="50800" cap="flat">
              <a:solidFill>
                <a:schemeClr val="accent6">
                  <a:satOff val="10821"/>
                  <a:lumOff val="-19018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usage: convertImage [-h] [--noverify] [--info]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{image,movie,youtube,square} ...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endParaRPr/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Uses CloudConvert to convert image or video files.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endParaRPr/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positional arguments: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{image,movie,youtube,square}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Choose whether to convert a video or an image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image               If chosen, convert an SVG(Z), PDF, or PNG into PNG.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movie               If chosen, convert an MP4 into an animated GIF.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youtube             If chosen, convert a YOUTUBE video with URL into an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animated GIF.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square              If chosen, create a square MP4 file from an input MP4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file.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endParaRPr/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optional arguments: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-h, --help            show this help message and exit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--noverify            If chosen, do not verify the SSL connection.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--info                If chosen, then print out INFO level logging.</a:t>
              </a:r>
            </a:p>
          </p:txBody>
        </p:sp>
        <p:sp>
          <p:nvSpPr>
            <p:cNvPr id="252" name="Rectangle"/>
            <p:cNvSpPr/>
            <p:nvPr/>
          </p:nvSpPr>
          <p:spPr>
            <a:xfrm>
              <a:off x="581086" y="2649116"/>
              <a:ext cx="730167" cy="352827"/>
            </a:xfrm>
            <a:prstGeom prst="rect">
              <a:avLst/>
            </a:prstGeom>
            <a:noFill/>
            <a:ln w="508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spcBef>
                  <a:spcPts val="0"/>
                </a:spcBef>
                <a:defRPr sz="3200" b="0" spc="0">
                  <a:solidFill>
                    <a:srgbClr val="000000"/>
                  </a:solidFill>
                  <a:latin typeface="Graphik Medium"/>
                  <a:ea typeface="Graphik Medium"/>
                  <a:cs typeface="Graphik Medium"/>
                  <a:sym typeface="Graphik Medium"/>
                </a:defRPr>
              </a:pPr>
              <a:endParaRPr/>
            </a:p>
          </p:txBody>
        </p:sp>
        <p:sp>
          <p:nvSpPr>
            <p:cNvPr id="253" name="Line"/>
            <p:cNvSpPr/>
            <p:nvPr/>
          </p:nvSpPr>
          <p:spPr>
            <a:xfrm>
              <a:off x="3102026" y="2966747"/>
              <a:ext cx="6646337" cy="1"/>
            </a:xfrm>
            <a:prstGeom prst="line">
              <a:avLst/>
            </a:prstGeom>
            <a:noFill/>
            <a:ln w="762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55" name="usage: convertImage image [-h] -f filename [--width WIDTH] [-F {svg,pdf,png}]…"/>
          <p:cNvSpPr txBox="1"/>
          <p:nvPr/>
        </p:nvSpPr>
        <p:spPr>
          <a:xfrm>
            <a:off x="9352110" y="6927961"/>
            <a:ext cx="13513122" cy="4227811"/>
          </a:xfrm>
          <a:prstGeom prst="rect">
            <a:avLst/>
          </a:prstGeom>
          <a:solidFill>
            <a:srgbClr val="FFF5F2"/>
          </a:solidFill>
          <a:ln w="50800">
            <a:solidFill>
              <a:schemeClr val="accent6">
                <a:satOff val="10821"/>
                <a:lumOff val="-19018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usage: convertImage image [-h] -f filename [--width WIDTH] [-F {svg,pdf,png}]</a:t>
            </a:r>
          </a:p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endParaRPr/>
          </a:p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optional arguments:</a:t>
            </a:r>
          </a:p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-h, --help            show this help message and exit</a:t>
            </a:r>
          </a:p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-f filename, --filename filename</a:t>
            </a:r>
          </a:p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 Name of the input image file.</a:t>
            </a:r>
          </a:p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--width WIDTH         If defined, new width of the file. Optional</a:t>
            </a:r>
          </a:p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-F {svg,pdf,png}, --format {svg,pdf,png}</a:t>
            </a:r>
          </a:p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 Format of input file. Must be one of SVG/SVGZ, PDF, or</a:t>
            </a:r>
          </a:p>
          <a:p>
            <a:pPr>
              <a:spcBef>
                <a:spcPts val="500"/>
              </a:spcBef>
              <a:defRPr sz="2400" spc="24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 PNG.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REATING MOV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CREATING MOVIES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One functionality, MP4 movie from a sequence of images, is created for this presentation and as a GitHub Gist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One functionality, </a:t>
            </a:r>
            <a:r>
              <a:rPr i="1"/>
              <a:t>MP4 movie from a sequence of images</a:t>
            </a:r>
            <a:r>
              <a:t>, is created for this presentation and as a </a:t>
            </a:r>
            <a:r>
              <a:rPr u="sng">
                <a:hlinkClick r:id="rId3"/>
              </a:rPr>
              <a:t>GitHub Gist</a:t>
            </a:r>
            <a:r>
              <a:t>. </a:t>
            </a:r>
          </a:p>
          <a:p>
            <a:pPr>
              <a:buBlip>
                <a:blip r:embed="rId2"/>
              </a:buBlip>
            </a:pPr>
            <a:r>
              <a:t>Other functionality, </a:t>
            </a:r>
            <a:r>
              <a:rPr i="1"/>
              <a:t>MP4 movie into animated GIF</a:t>
            </a:r>
            <a:r>
              <a:t>, uses convertImage’s other functionalities.</a:t>
            </a:r>
          </a:p>
          <a:p>
            <a:pPr>
              <a:buBlip>
                <a:blip r:embed="rId2"/>
              </a:buBlip>
            </a:pPr>
            <a:r>
              <a:t>Unlike other tools, low-level functionality is handled by </a:t>
            </a:r>
            <a:r>
              <a:rPr u="sng">
                <a:hlinkClick r:id="rId4"/>
              </a:rPr>
              <a:t>FFMPEG</a:t>
            </a:r>
            <a:r>
              <a:t> (video and audio creation SDK and tools) through </a:t>
            </a:r>
            <a:r>
              <a:rPr u="sng">
                <a:hlinkClick r:id="rId5"/>
              </a:rPr>
              <a:t>subprocess</a:t>
            </a:r>
            <a:r>
              <a:t>.</a:t>
            </a:r>
          </a:p>
        </p:txBody>
      </p:sp>
      <p:sp>
        <p:nvSpPr>
          <p:cNvPr id="262" name="CREATING MOV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CREATING MOVIES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MOVIE FROM IMAGE SEQUE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MOVIE FROM IMAGE SEQUENCE</a:t>
            </a:r>
          </a:p>
        </p:txBody>
      </p:sp>
      <p:sp>
        <p:nvSpPr>
          <p:cNvPr id="265" name="Python CLI follows this website on creating an MP4 movie from sequence of images.…">
            <a:hlinkClick r:id="rId2"/>
          </p:cNvPr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Python CLI follows </a:t>
            </a:r>
            <a:r>
              <a:rPr u="sng">
                <a:hlinkClick r:id="rId4"/>
              </a:rPr>
              <a:t>this website</a:t>
            </a:r>
            <a:r>
              <a:t> on creating an MP4 movie from sequence of images.</a:t>
            </a:r>
          </a:p>
          <a:p>
            <a:pPr>
              <a:buBlip>
                <a:blip r:embed="rId3"/>
              </a:buBlip>
              <a:defRPr i="1"/>
            </a:pPr>
            <a:r>
              <a:t>Image width and height must be divisible by 2.</a:t>
            </a:r>
          </a:p>
        </p:txBody>
      </p:sp>
      <p:pic>
        <p:nvPicPr>
          <p:cNvPr id="266" name="mcmc_img_195.png" descr="mcmc_img_195.png"/>
          <p:cNvPicPr>
            <a:picLocks noChangeAspect="1"/>
          </p:cNvPicPr>
          <p:nvPr/>
        </p:nvPicPr>
        <p:blipFill>
          <a:blip r:embed="rId5"/>
          <a:srcRect t="16600" b="16600"/>
          <a:stretch>
            <a:fillRect/>
          </a:stretch>
        </p:blipFill>
        <p:spPr>
          <a:xfrm>
            <a:off x="18710833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mcmc_img_225.png" descr="mcmc_img_225.png"/>
          <p:cNvPicPr>
            <a:picLocks noChangeAspect="1"/>
          </p:cNvPicPr>
          <p:nvPr/>
        </p:nvPicPr>
        <p:blipFill>
          <a:blip r:embed="rId6"/>
          <a:srcRect t="16600" b="16600"/>
          <a:stretch>
            <a:fillRect/>
          </a:stretch>
        </p:blipFill>
        <p:spPr>
          <a:xfrm>
            <a:off x="13660716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mcmc_img_255.png" descr="mcmc_img_255.png"/>
          <p:cNvPicPr>
            <a:picLocks noChangeAspect="1"/>
          </p:cNvPicPr>
          <p:nvPr/>
        </p:nvPicPr>
        <p:blipFill>
          <a:blip r:embed="rId7"/>
          <a:srcRect t="16600" b="16600"/>
          <a:stretch>
            <a:fillRect/>
          </a:stretch>
        </p:blipFill>
        <p:spPr>
          <a:xfrm>
            <a:off x="18710833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mcmc_img_165.png" descr="mcmc_img_165.png"/>
          <p:cNvPicPr>
            <a:picLocks noChangeAspect="1"/>
          </p:cNvPicPr>
          <p:nvPr/>
        </p:nvPicPr>
        <p:blipFill>
          <a:blip r:embed="rId8"/>
          <a:srcRect t="16600" b="16600"/>
          <a:stretch>
            <a:fillRect/>
          </a:stretch>
        </p:blipFill>
        <p:spPr>
          <a:xfrm>
            <a:off x="13660716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165"/>
          <p:cNvSpPr txBox="1"/>
          <p:nvPr/>
        </p:nvSpPr>
        <p:spPr>
          <a:xfrm>
            <a:off x="13660716" y="1888484"/>
            <a:ext cx="658369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spc="24">
                <a:solidFill>
                  <a:srgbClr val="FF0000"/>
                </a:solidFill>
              </a:defRPr>
            </a:lvl1pPr>
          </a:lstStyle>
          <a:p>
            <a:r>
              <a:t>165</a:t>
            </a:r>
          </a:p>
        </p:txBody>
      </p:sp>
      <p:sp>
        <p:nvSpPr>
          <p:cNvPr id="271" name="195"/>
          <p:cNvSpPr txBox="1"/>
          <p:nvPr/>
        </p:nvSpPr>
        <p:spPr>
          <a:xfrm>
            <a:off x="18710833" y="1888484"/>
            <a:ext cx="655625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spc="24">
                <a:solidFill>
                  <a:srgbClr val="FF0000"/>
                </a:solidFill>
              </a:defRPr>
            </a:lvl1pPr>
          </a:lstStyle>
          <a:p>
            <a:r>
              <a:t>195</a:t>
            </a:r>
          </a:p>
        </p:txBody>
      </p:sp>
      <p:sp>
        <p:nvSpPr>
          <p:cNvPr id="272" name="225"/>
          <p:cNvSpPr txBox="1"/>
          <p:nvPr/>
        </p:nvSpPr>
        <p:spPr>
          <a:xfrm>
            <a:off x="13660716" y="7224392"/>
            <a:ext cx="692202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spc="24">
                <a:solidFill>
                  <a:srgbClr val="FF0000"/>
                </a:solidFill>
              </a:defRPr>
            </a:lvl1pPr>
          </a:lstStyle>
          <a:p>
            <a:r>
              <a:t>225</a:t>
            </a:r>
          </a:p>
        </p:txBody>
      </p:sp>
      <p:sp>
        <p:nvSpPr>
          <p:cNvPr id="273" name="255"/>
          <p:cNvSpPr txBox="1"/>
          <p:nvPr/>
        </p:nvSpPr>
        <p:spPr>
          <a:xfrm>
            <a:off x="18710833" y="7224392"/>
            <a:ext cx="694030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spc="24">
                <a:solidFill>
                  <a:srgbClr val="FF0000"/>
                </a:solidFill>
              </a:defRPr>
            </a:lvl1pPr>
          </a:lstStyle>
          <a:p>
            <a:r>
              <a:t>255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DEMONSTRATE MOVIE FROM IMAGE SEQUENCE #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z="8370" spc="251"/>
            </a:lvl1pPr>
          </a:lstStyle>
          <a:p>
            <a:r>
              <a:t>DEMONSTRATE MOVIE FROM IMAGE SEQUENCE #1</a:t>
            </a:r>
          </a:p>
        </p:txBody>
      </p:sp>
      <p:pic>
        <p:nvPicPr>
          <p:cNvPr id="276" name="mcmc_images.mp4" descr="mcmc_images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052508" y="1626764"/>
            <a:ext cx="6988767" cy="10462472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python3.7 demo_create_movie_sequence.py \…"/>
          <p:cNvSpPr txBox="1"/>
          <p:nvPr/>
        </p:nvSpPr>
        <p:spPr>
          <a:xfrm>
            <a:off x="1909323" y="6796781"/>
            <a:ext cx="12316984" cy="1877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--prefix=img —output=mcmc_images.mp4 \ 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--dirname="mcmc_animation_images" --fps=10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00000" fill="hold"/>
                                        <p:tgtEl>
                                          <p:spTgt spid="2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76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From the COVID-19 statistics Github repo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From the </a:t>
            </a:r>
            <a:r>
              <a:rPr u="sng">
                <a:hlinkClick r:id="rId3"/>
              </a:rPr>
              <a:t>COVID-19 statistics Github repo</a:t>
            </a:r>
            <a:r>
              <a:t>.</a:t>
            </a:r>
          </a:p>
          <a:p>
            <a:pPr>
              <a:buBlip>
                <a:blip r:embed="rId2"/>
              </a:buBlip>
            </a:pPr>
            <a:r>
              <a:t>Cumulative COVID-19 cases in CONUS from beginning to 4 JULY 2020.</a:t>
            </a:r>
          </a:p>
        </p:txBody>
      </p:sp>
      <p:sp>
        <p:nvSpPr>
          <p:cNvPr id="282" name="DEMONSTRATE MOVIE FROM IMAGE SEQUENCE #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z="5940" spc="178"/>
            </a:lvl1pPr>
          </a:lstStyle>
          <a:p>
            <a:r>
              <a:t>DEMONSTRATE MOVIE FROM IMAGE SEQUENCE #2</a:t>
            </a:r>
          </a:p>
        </p:txBody>
      </p:sp>
      <p:sp>
        <p:nvSpPr>
          <p:cNvPr id="283" name="python3.7 demo_create_movie_sequence.py \…"/>
          <p:cNvSpPr txBox="1"/>
          <p:nvPr/>
        </p:nvSpPr>
        <p:spPr>
          <a:xfrm>
            <a:off x="2088436" y="7238971"/>
            <a:ext cx="20207127" cy="3629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z="4200" spc="42"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 sz="4200" spc="42">
                <a:latin typeface="Consolas"/>
                <a:ea typeface="Consolas"/>
                <a:cs typeface="Consolas"/>
                <a:sym typeface="Consolas"/>
              </a:defRPr>
            </a:pPr>
            <a:r>
              <a:t>--prefix="covid19_conus_cases_04072020." \</a:t>
            </a:r>
          </a:p>
          <a:p>
            <a:pPr>
              <a:spcBef>
                <a:spcPts val="1000"/>
              </a:spcBef>
              <a:defRPr sz="4200" spc="42">
                <a:latin typeface="Consolas"/>
                <a:ea typeface="Consolas"/>
                <a:cs typeface="Consolas"/>
                <a:sym typeface="Consolas"/>
              </a:defRPr>
            </a:pPr>
            <a:r>
              <a:t>--output="covid19_conus_cases_04072020.mp4" \ </a:t>
            </a:r>
          </a:p>
          <a:p>
            <a:pPr>
              <a:spcBef>
                <a:spcPts val="1000"/>
              </a:spcBef>
              <a:defRPr sz="4200" spc="42">
                <a:latin typeface="Consolas"/>
                <a:ea typeface="Consolas"/>
                <a:cs typeface="Consolas"/>
                <a:sym typeface="Consolas"/>
              </a:defRPr>
            </a:pPr>
            <a:r>
              <a:t>--dirname=“covid19_conus_cases_04072020_imagefiles" \</a:t>
            </a:r>
          </a:p>
          <a:p>
            <a:pPr>
              <a:spcBef>
                <a:spcPts val="1000"/>
              </a:spcBef>
              <a:defRPr sz="4200" spc="42">
                <a:latin typeface="Consolas"/>
                <a:ea typeface="Consolas"/>
                <a:cs typeface="Consolas"/>
                <a:sym typeface="Consolas"/>
              </a:defRPr>
            </a:pPr>
            <a:r>
              <a:t>--fps=5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opic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7" name="ONLINE PRESENTATION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ONLINE PRESENTATION</a:t>
            </a:r>
          </a:p>
        </p:txBody>
      </p:sp>
      <p:sp>
        <p:nvSpPr>
          <p:cNvPr id="188" name="Tanim Islam, 8 JULY 2020"/>
          <p:cNvSpPr txBox="1">
            <a:spLocks noGrp="1"/>
          </p:cNvSpPr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Tanim Islam, 8 JULY 2020</a:t>
            </a:r>
          </a:p>
        </p:txBody>
      </p:sp>
      <p:sp>
        <p:nvSpPr>
          <p:cNvPr id="189" name="Python for Quick, Useful Multimedia Manipul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10120" spc="303"/>
            </a:lvl1pPr>
          </a:lstStyle>
          <a:p>
            <a:r>
              <a:t>Python for Quick, Useful Multimedia Manipulation</a:t>
            </a:r>
          </a:p>
        </p:txBody>
      </p:sp>
      <p:sp>
        <p:nvSpPr>
          <p:cNvPr id="190" name="Anecdotes from a Python Programmer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Anecdotes from a Python Programmer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DEMONSTRATE MOVIE FROM IMAGE SEQUENCE #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z="5940" spc="178"/>
            </a:lvl1pPr>
          </a:lstStyle>
          <a:p>
            <a:r>
              <a:t>DEMONSTRATE MOVIE FROM IMAGE SEQUENCE #2</a:t>
            </a:r>
          </a:p>
        </p:txBody>
      </p:sp>
      <p:pic>
        <p:nvPicPr>
          <p:cNvPr id="286" name="covid19_conus_cases_04072020.mov" descr="covid19_conus_cases_04072020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07273" y="2583015"/>
            <a:ext cx="18369454" cy="9643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000" fill="hold"/>
                                        <p:tgtEl>
                                          <p:spTgt spid="2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6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Why use? Some services (such as GitHub or Read the Docs) do not allow movie files in documentation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z="3204" spc="32"/>
            </a:pPr>
            <a:r>
              <a:t>Why use? Some services (such as </a:t>
            </a:r>
            <a:r>
              <a:rPr u="sng">
                <a:hlinkClick r:id="rId3"/>
              </a:rPr>
              <a:t>GitHub</a:t>
            </a:r>
            <a:r>
              <a:t> or </a:t>
            </a:r>
            <a:r>
              <a:rPr u="sng">
                <a:hlinkClick r:id="rId4"/>
              </a:rPr>
              <a:t>Read the Docs</a:t>
            </a:r>
            <a:r>
              <a:t>) do not allow movie files in documentation</a:t>
            </a:r>
          </a:p>
          <a:p>
            <a:pPr marL="1130300" lvl="1" indent="-565150" defTabSz="316484">
              <a:spcBef>
                <a:spcPts val="3800"/>
              </a:spcBef>
              <a:buBlip>
                <a:blip r:embed="rId2"/>
              </a:buBlip>
              <a:defRPr sz="3204" spc="32"/>
            </a:pPr>
            <a:r>
              <a:t>They DO allow animated GIFs.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z="3204" spc="32"/>
            </a:pPr>
            <a:r>
              <a:t>Two-step process creates a GIF from an MP4 file, taken from this website</a:t>
            </a:r>
          </a:p>
          <a:p>
            <a:pPr marL="1130300" lvl="1" indent="-565150" defTabSz="316484">
              <a:spcBef>
                <a:spcPts val="3800"/>
              </a:spcBef>
              <a:buBlip>
                <a:blip r:embed="rId2"/>
              </a:buBlip>
              <a:defRPr sz="3204" spc="32"/>
            </a:pPr>
            <a:r>
              <a:t>1st pass creates a high-quality global color palette representative of movie file.</a:t>
            </a:r>
          </a:p>
          <a:p>
            <a:pPr marL="1130300" lvl="1" indent="-565150" defTabSz="316484">
              <a:spcBef>
                <a:spcPts val="3800"/>
              </a:spcBef>
              <a:buBlip>
                <a:blip r:embed="rId2"/>
              </a:buBlip>
              <a:defRPr sz="3204" spc="32"/>
            </a:pPr>
            <a:r>
              <a:t>2nd pass converts to animated GIF using 1st pass color palette.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z="3204" spc="32"/>
            </a:pPr>
            <a:r>
              <a:t>YouTube to GIF (YouTube → MP4 → GIF) uses </a:t>
            </a:r>
            <a:r>
              <a:rPr u="sng">
                <a:hlinkClick r:id="rId5"/>
              </a:rPr>
              <a:t>youtube-dl</a:t>
            </a:r>
            <a:r>
              <a:t> to download YT clip as MP4.</a:t>
            </a:r>
          </a:p>
        </p:txBody>
      </p:sp>
      <p:sp>
        <p:nvSpPr>
          <p:cNvPr id="289" name="animated gif from mp4 or youtub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7560" spc="226"/>
            </a:lvl1pPr>
          </a:lstStyle>
          <a:p>
            <a:r>
              <a:t>animated gif from mp4 or youtube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Also uses NPRSTUFF’s convertImage’s other functionalities"/>
          <p:cNvSpPr txBox="1">
            <a:spLocks noGrp="1"/>
          </p:cNvSpPr>
          <p:nvPr>
            <p:ph type="body" sz="quarter" idx="1"/>
          </p:nvPr>
        </p:nvSpPr>
        <p:spPr>
          <a:xfrm>
            <a:off x="2082800" y="4195233"/>
            <a:ext cx="20207127" cy="993694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r>
              <a:t>Also uses NPRSTUFF’s convertImage’s other functionalities</a:t>
            </a:r>
          </a:p>
        </p:txBody>
      </p:sp>
      <p:sp>
        <p:nvSpPr>
          <p:cNvPr id="292" name="animated gif from mp4 or youtub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7560" spc="226"/>
            </a:lvl1pPr>
          </a:lstStyle>
          <a:p>
            <a:r>
              <a:t>animated gif from mp4 or youtube</a:t>
            </a:r>
          </a:p>
        </p:txBody>
      </p:sp>
      <p:grpSp>
        <p:nvGrpSpPr>
          <p:cNvPr id="295" name="Group"/>
          <p:cNvGrpSpPr/>
          <p:nvPr/>
        </p:nvGrpSpPr>
        <p:grpSpPr>
          <a:xfrm>
            <a:off x="6972844" y="5330710"/>
            <a:ext cx="10438311" cy="6323634"/>
            <a:chOff x="0" y="0"/>
            <a:chExt cx="10438309" cy="6323633"/>
          </a:xfrm>
        </p:grpSpPr>
        <p:sp>
          <p:nvSpPr>
            <p:cNvPr id="293" name="usage: convertImage [-h] [--noverify] [--info]…"/>
            <p:cNvSpPr txBox="1"/>
            <p:nvPr/>
          </p:nvSpPr>
          <p:spPr>
            <a:xfrm>
              <a:off x="0" y="0"/>
              <a:ext cx="10438310" cy="6323634"/>
            </a:xfrm>
            <a:prstGeom prst="rect">
              <a:avLst/>
            </a:prstGeom>
            <a:noFill/>
            <a:ln w="50800" cap="flat">
              <a:solidFill>
                <a:schemeClr val="accent6">
                  <a:satOff val="10821"/>
                  <a:lumOff val="-19018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usage: convertImage [-h] [--noverify] [--info]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{image,movie,youtube,square} ...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endParaRPr/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Uses CloudConvert to convert image or video files.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endParaRPr/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positional arguments: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{image,movie,youtube,square}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Choose whether to convert a video or an image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image               If chosen, convert an SVG(Z), PDF, or PNG into PNG.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movie               If chosen, convert an MP4 into an animated GIF.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youtube             If chosen, convert a YOUTUBE video with URL into an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animated GIF.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square              If chosen, create a square MP4 file from an input MP4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file.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endParaRPr/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optional arguments: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-h, --help            show this help message and exit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--noverify            If chosen, do not verify the SSL connection.</a:t>
              </a:r>
            </a:p>
            <a:p>
              <a:pPr>
                <a:spcBef>
                  <a:spcPts val="500"/>
                </a:spcBef>
                <a:defRPr sz="1800" spc="18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--info                If chosen, then print out INFO level logging.</a:t>
              </a:r>
            </a:p>
          </p:txBody>
        </p:sp>
        <p:sp>
          <p:nvSpPr>
            <p:cNvPr id="294" name="Rectangle"/>
            <p:cNvSpPr/>
            <p:nvPr/>
          </p:nvSpPr>
          <p:spPr>
            <a:xfrm>
              <a:off x="522350" y="2985403"/>
              <a:ext cx="1061477" cy="680345"/>
            </a:xfrm>
            <a:prstGeom prst="rect">
              <a:avLst/>
            </a:prstGeom>
            <a:noFill/>
            <a:ln w="508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spcBef>
                  <a:spcPts val="0"/>
                </a:spcBef>
                <a:defRPr sz="3200" b="0" spc="0">
                  <a:solidFill>
                    <a:srgbClr val="000000"/>
                  </a:solidFill>
                  <a:latin typeface="Graphik Medium"/>
                  <a:ea typeface="Graphik Medium"/>
                  <a:cs typeface="Graphik Medium"/>
                  <a:sym typeface="Graphik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onvertImage movie -f covid19_conus_cases_04072020.mp4…"/>
          <p:cNvSpPr txBox="1">
            <a:spLocks noGrp="1"/>
          </p:cNvSpPr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convertImage movie -f covid19_conus_cases_04072020.mp4</a:t>
            </a:r>
          </a:p>
          <a:p>
            <a:pPr>
              <a:buBlip>
                <a:blip r:embed="rId2"/>
              </a:buBlip>
            </a:pPr>
            <a:r>
              <a:t>input: 1.8M; output: 32M</a:t>
            </a:r>
          </a:p>
        </p:txBody>
      </p:sp>
      <p:sp>
        <p:nvSpPr>
          <p:cNvPr id="298" name="animated gif from m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animated gif from mp4</a:t>
            </a:r>
          </a:p>
        </p:txBody>
      </p:sp>
      <p:pic>
        <p:nvPicPr>
          <p:cNvPr id="299" name="covid19_conus_cases_04072020.gif" descr="covid19_conus_cases_04072020.gif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419537" y="4989247"/>
            <a:ext cx="13544926" cy="7116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A busy scene from the animated show, Lucas Bros. Moving Co.…"/>
          <p:cNvSpPr txBox="1">
            <a:spLocks noGrp="1"/>
          </p:cNvSpPr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z="2916" spc="29"/>
            </a:pPr>
            <a:r>
              <a:t>A busy scene from the animated show, </a:t>
            </a:r>
            <a:r>
              <a:rPr u="sng">
                <a:hlinkClick r:id="rId4"/>
              </a:rPr>
              <a:t>Lucas Bros. Moving Co</a:t>
            </a:r>
            <a:r>
              <a:t>.</a:t>
            </a:r>
          </a:p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z="2916" spc="29"/>
            </a:pPr>
            <a:r>
              <a:t>convertImage youtube -u "https://www.youtube.com/watch?v=R-pmYwr8zbU" -o "lucas_bros.gif" -q high.</a:t>
            </a:r>
          </a:p>
        </p:txBody>
      </p:sp>
      <p:sp>
        <p:nvSpPr>
          <p:cNvPr id="302" name="animated gif from Youtub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animated gif from Youtube</a:t>
            </a:r>
          </a:p>
        </p:txBody>
      </p:sp>
      <p:pic>
        <p:nvPicPr>
          <p:cNvPr id="303" name="lucas_bros.gif" descr="lucas_bros.gif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946249" y="5146705"/>
            <a:ext cx="12491502" cy="7037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MAKING MUSIC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MAKING MUSIC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I USE plex_music_Songs to download music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1414">
              <a:defRPr sz="6030" spc="180"/>
            </a:lvl1pPr>
          </a:lstStyle>
          <a:p>
            <a:r>
              <a:t>I USE plex_music_Songs to download music</a:t>
            </a:r>
          </a:p>
        </p:txBody>
      </p:sp>
      <p:sp>
        <p:nvSpPr>
          <p:cNvPr id="310" name="METADATA (FROM MUSICBRAINZ)"/>
          <p:cNvSpPr/>
          <p:nvPr/>
        </p:nvSpPr>
        <p:spPr>
          <a:xfrm>
            <a:off x="2225293" y="284730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5200" spc="0">
                <a:solidFill>
                  <a:srgbClr val="FFFFFF"/>
                </a:solidFill>
              </a:defRPr>
            </a:pPr>
            <a:r>
              <a:t>METADATA (FROM </a:t>
            </a:r>
            <a:r>
              <a:rPr u="sng">
                <a:hlinkClick r:id="rId2"/>
              </a:rPr>
              <a:t>MUSICBRAINZ</a:t>
            </a:r>
            <a:r>
              <a:t>)</a:t>
            </a:r>
          </a:p>
        </p:txBody>
      </p:sp>
      <p:sp>
        <p:nvSpPr>
          <p:cNvPr id="311" name="AUDIO (FROM YOUTUBE-DL)"/>
          <p:cNvSpPr/>
          <p:nvPr/>
        </p:nvSpPr>
        <p:spPr>
          <a:xfrm>
            <a:off x="2225293" y="800216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5200" spc="0">
                <a:solidFill>
                  <a:srgbClr val="FFFFFF"/>
                </a:solidFill>
              </a:defRPr>
            </a:pPr>
            <a:r>
              <a:t>AUDIO (FROM </a:t>
            </a:r>
            <a:r>
              <a:rPr u="sng">
                <a:hlinkClick r:id="rId3"/>
              </a:rPr>
              <a:t>YOUTUBE-DL</a:t>
            </a:r>
            <a:r>
              <a:t>)</a:t>
            </a:r>
          </a:p>
        </p:txBody>
      </p:sp>
      <p:sp>
        <p:nvSpPr>
          <p:cNvPr id="312" name="M4A FILE (WITH ALL METADATA)"/>
          <p:cNvSpPr/>
          <p:nvPr/>
        </p:nvSpPr>
        <p:spPr>
          <a:xfrm>
            <a:off x="14740938" y="5424735"/>
            <a:ext cx="7397627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5200" spc="0">
                <a:solidFill>
                  <a:srgbClr val="FFFFFF"/>
                </a:solidFill>
              </a:defRPr>
            </a:lvl1pPr>
          </a:lstStyle>
          <a:p>
            <a:r>
              <a:t>M4A FILE (WITH ALL METADATA)</a:t>
            </a:r>
          </a:p>
        </p:txBody>
      </p:sp>
      <p:sp>
        <p:nvSpPr>
          <p:cNvPr id="313" name="Line"/>
          <p:cNvSpPr/>
          <p:nvPr/>
        </p:nvSpPr>
        <p:spPr>
          <a:xfrm flipV="1">
            <a:off x="9516797" y="8431629"/>
            <a:ext cx="5380986" cy="1445483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14" name="Line"/>
          <p:cNvSpPr/>
          <p:nvPr/>
        </p:nvSpPr>
        <p:spPr>
          <a:xfrm>
            <a:off x="9691483" y="4690371"/>
            <a:ext cx="5290526" cy="1775868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I USE plex_music_Songs to download music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z="7740" spc="232"/>
            </a:lvl1pPr>
          </a:lstStyle>
          <a:p>
            <a:r>
              <a:t>I USE plex_music_Songs to download music</a:t>
            </a:r>
          </a:p>
        </p:txBody>
      </p:sp>
      <p:sp>
        <p:nvSpPr>
          <p:cNvPr id="317" name="plex_music_songs lives in PLEXSTUFF repository.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5"/>
              </a:buBlip>
            </a:pPr>
            <a:r>
              <a:t>plex_music_songs lives in </a:t>
            </a:r>
            <a:r>
              <a:rPr u="sng">
                <a:hlinkClick r:id="rId6"/>
              </a:rPr>
              <a:t>PLEXSTUFF</a:t>
            </a:r>
            <a:r>
              <a:t> repository.</a:t>
            </a:r>
          </a:p>
          <a:p>
            <a:pPr>
              <a:buBlip>
                <a:blip r:embed="rId5"/>
              </a:buBlip>
            </a:pPr>
            <a:r>
              <a:t>Its documentation </a:t>
            </a:r>
            <a:r>
              <a:rPr u="sng">
                <a:hlinkClick r:id="rId7"/>
              </a:rPr>
              <a:t>lives here</a:t>
            </a:r>
            <a:r>
              <a:t>.</a:t>
            </a:r>
          </a:p>
        </p:txBody>
      </p:sp>
      <p:pic>
        <p:nvPicPr>
          <p:cNvPr id="318" name="plex_music_songs_download_artist_songs.mp4" descr="plex_music_songs_download_artist_songs.mp4"/>
          <p:cNvPicPr>
            <a:picLocks noGrp="1"/>
          </p:cNvPicPr>
          <p:nvPr>
            <p:ph type="pic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660716" y="2789255"/>
            <a:ext cx="9924608" cy="816284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3000" fill="hold"/>
                                        <p:tgtEl>
                                          <p:spTgt spid="3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18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RESOUR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RESOURCES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NPRSTUFF: python3 -m pip install --user git+https://github.com/tanimislam/nprstuff.git#egginfo=nprstuff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u="sng">
                <a:hlinkClick r:id="rId3"/>
              </a:rPr>
              <a:t>NPRSTUFF</a:t>
            </a:r>
            <a:r>
              <a:t>: python3 -m pip install --user git+https://github.com/tanimislam/nprstuff.git#egginfo=nprstuff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4"/>
              </a:rPr>
              <a:t>PLEXSTUFF</a:t>
            </a:r>
            <a:r>
              <a:t>: python3 -m pip install --user git+https://github.com/tanimislam/plexstuff.git#egginfo=plexstuff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5"/>
              </a:rPr>
              <a:t>COVID19_STATS</a:t>
            </a:r>
            <a:r>
              <a:t>: python3 -m pip install -user git+https://github.com/tanimislam/covid19_stats.git#egginfo=covid19_stats</a:t>
            </a:r>
          </a:p>
        </p:txBody>
      </p:sp>
      <p:sp>
        <p:nvSpPr>
          <p:cNvPr id="325" name="HOW TO INSTA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TO INSTALL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WHAT THIS TALK IS ABOU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THIS TALK IS ABOUT</a:t>
            </a:r>
          </a:p>
        </p:txBody>
      </p:sp>
      <p:sp>
        <p:nvSpPr>
          <p:cNvPr id="193" name="I make and manipulate lots of images and videos in my day-to-day work.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r>
              <a:t>I make and manipulate lots of images and videos in my day-to-day work.</a:t>
            </a:r>
          </a:p>
        </p:txBody>
      </p:sp>
      <p:pic>
        <p:nvPicPr>
          <p:cNvPr id="194" name="Profile picture 2012.jpg" descr="Profile picture 2012.jpg"/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WHAT THIS TALK IS ABOU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THIS TALK IS ABOUT</a:t>
            </a:r>
          </a:p>
        </p:txBody>
      </p:sp>
      <p:sp>
        <p:nvSpPr>
          <p:cNvPr id="197" name="I show code and demonstrate these things I do all the time.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indent="-495300" defTabSz="277368">
              <a:spcBef>
                <a:spcPts val="3300"/>
              </a:spcBef>
              <a:buBlip>
                <a:blip r:embed="rId2"/>
              </a:buBlip>
              <a:defRPr sz="2807" spc="28"/>
            </a:pPr>
            <a:r>
              <a:t>I show code and demonstrate these things I do all the time.</a:t>
            </a:r>
          </a:p>
          <a:p>
            <a:pPr marL="990600" lvl="1" indent="-495300" defTabSz="277368">
              <a:spcBef>
                <a:spcPts val="3300"/>
              </a:spcBef>
              <a:buBlip>
                <a:blip r:embed="rId2"/>
              </a:buBlip>
              <a:defRPr sz="2807" spc="28"/>
            </a:pPr>
            <a:r>
              <a:t>auto-cropping images.</a:t>
            </a:r>
          </a:p>
          <a:p>
            <a:pPr marL="990600" lvl="1" indent="-495300" defTabSz="277368">
              <a:spcBef>
                <a:spcPts val="3300"/>
              </a:spcBef>
              <a:buBlip>
                <a:blip r:embed="rId2"/>
              </a:buBlip>
              <a:defRPr sz="2807" spc="28"/>
            </a:pPr>
            <a:r>
              <a:t>Converting images (between PDF, PNG, SVG).</a:t>
            </a:r>
          </a:p>
          <a:p>
            <a:pPr marL="990600" lvl="1" indent="-495300" defTabSz="277368">
              <a:spcBef>
                <a:spcPts val="3300"/>
              </a:spcBef>
              <a:buBlip>
                <a:blip r:embed="rId2"/>
              </a:buBlip>
              <a:defRPr sz="2807" spc="28"/>
            </a:pPr>
            <a:r>
              <a:t>Videos from a collection of images.</a:t>
            </a:r>
          </a:p>
          <a:p>
            <a:pPr marL="990600" lvl="1" indent="-495300" defTabSz="277368">
              <a:spcBef>
                <a:spcPts val="3300"/>
              </a:spcBef>
              <a:buBlip>
                <a:blip r:embed="rId2"/>
              </a:buBlip>
              <a:defRPr sz="2807" spc="28"/>
            </a:pPr>
            <a:r>
              <a:t>Animated GIFs.</a:t>
            </a:r>
          </a:p>
          <a:p>
            <a:pPr marL="990600" lvl="1" indent="-495300" defTabSz="277368">
              <a:spcBef>
                <a:spcPts val="3300"/>
              </a:spcBef>
              <a:buBlip>
                <a:blip r:embed="rId2"/>
              </a:buBlip>
              <a:defRPr sz="2807" i="1" spc="28"/>
            </a:pPr>
            <a:r>
              <a:t>If there’s time, YouTube + song metadata → M4A file.</a:t>
            </a:r>
          </a:p>
        </p:txBody>
      </p:sp>
      <p:pic>
        <p:nvPicPr>
          <p:cNvPr id="198" name="Profile picture 2012.jpg" descr="Profile picture 2012.jpg"/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THIS TALK IS ABOU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THIS TALK IS ABOUT</a:t>
            </a:r>
          </a:p>
        </p:txBody>
      </p:sp>
      <p:sp>
        <p:nvSpPr>
          <p:cNvPr id="201" name="Functionality comes from three Github repos…">
            <a:hlinkClick r:id="rId2"/>
          </p:cNvPr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3"/>
              </a:buBlip>
              <a:defRPr sz="3312" spc="33"/>
            </a:pPr>
            <a:r>
              <a:t>Functionality comes from three Github repos</a:t>
            </a:r>
          </a:p>
          <a:p>
            <a:pPr marL="1168400" lvl="1" indent="-584200" defTabSz="327152">
              <a:spcBef>
                <a:spcPts val="3900"/>
              </a:spcBef>
              <a:buBlip>
                <a:blip r:embed="rId3"/>
              </a:buBlip>
              <a:defRPr sz="3312" spc="33"/>
            </a:pPr>
            <a:r>
              <a:rPr u="sng">
                <a:hlinkClick r:id="rId4"/>
              </a:rPr>
              <a:t>GITHUB GIST THAT MAKES MOVIES FROM IMAGES</a:t>
            </a:r>
          </a:p>
          <a:p>
            <a:pPr marL="1168400" lvl="1" indent="-584200" defTabSz="327152">
              <a:spcBef>
                <a:spcPts val="3900"/>
              </a:spcBef>
              <a:buBlip>
                <a:blip r:embed="rId3"/>
              </a:buBlip>
              <a:defRPr sz="3312" spc="33"/>
            </a:pPr>
            <a:r>
              <a:rPr u="sng">
                <a:hlinkClick r:id="rId5"/>
              </a:rPr>
              <a:t>NPRSTUFF</a:t>
            </a:r>
          </a:p>
          <a:p>
            <a:pPr marL="1168400" lvl="1" indent="-584200" defTabSz="327152">
              <a:spcBef>
                <a:spcPts val="3900"/>
              </a:spcBef>
              <a:buBlip>
                <a:blip r:embed="rId3"/>
              </a:buBlip>
              <a:defRPr sz="3312" spc="33"/>
            </a:pPr>
            <a:r>
              <a:rPr u="sng">
                <a:hlinkClick r:id="rId6"/>
              </a:rPr>
              <a:t>COVID19_STATS</a:t>
            </a:r>
          </a:p>
          <a:p>
            <a:pPr marL="1168400" lvl="1" indent="-584200" defTabSz="327152">
              <a:spcBef>
                <a:spcPts val="3900"/>
              </a:spcBef>
              <a:buBlip>
                <a:blip r:embed="rId3"/>
              </a:buBlip>
              <a:defRPr sz="3312" spc="33"/>
            </a:pPr>
            <a:r>
              <a:rPr u="sng">
                <a:hlinkClick r:id="rId7"/>
              </a:rPr>
              <a:t>PLEXSTUFF</a:t>
            </a:r>
          </a:p>
        </p:txBody>
      </p:sp>
      <p:pic>
        <p:nvPicPr>
          <p:cNvPr id="202" name="Profile picture 2012.jpg" descr="Profile picture 2012.jpg"/>
          <p:cNvPicPr>
            <a:picLocks noGrp="1" noChangeAspect="1"/>
          </p:cNvPicPr>
          <p:nvPr>
            <p:ph type="pic" idx="13"/>
          </p:nvPr>
        </p:nvPicPr>
        <p:blipFill>
          <a:blip r:embed="rId8"/>
          <a:srcRect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AUTOCROPPING IM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AUTOCROPPING IMAGES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autoCropping lossy (PNG, JPEG, TIFF, etc.) im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z="5400" spc="162"/>
            </a:lvl1pPr>
          </a:lstStyle>
          <a:p>
            <a:r>
              <a:t>autoCropping lossy (PNG, JPEG, TIFF, etc.) images</a:t>
            </a:r>
          </a:p>
        </p:txBody>
      </p:sp>
      <p:pic>
        <p:nvPicPr>
          <p:cNvPr id="209" name="iwanttobelieve_uncropped.png" descr="iwanttobelieve_uncropp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0" name="First, load image file from the imread function.…"/>
          <p:cNvSpPr txBox="1">
            <a:spLocks noGrp="1"/>
          </p:cNvSpPr>
          <p:nvPr>
            <p:ph type="body" sz="quarter" idx="1"/>
          </p:nvPr>
        </p:nvSpPr>
        <p:spPr>
          <a:xfrm>
            <a:off x="5923063" y="9263315"/>
            <a:ext cx="6472037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/>
          <a:p>
            <a:pPr marL="622300" indent="-622300" defTabSz="348488">
              <a:spcBef>
                <a:spcPts val="4200"/>
              </a:spcBef>
              <a:buBlip>
                <a:blip r:embed="rId3"/>
              </a:buBlip>
              <a:defRPr sz="3528" spc="35"/>
            </a:pPr>
            <a:r>
              <a:t>First, load image file from the </a:t>
            </a:r>
            <a:r>
              <a:rPr u="sng">
                <a:hlinkClick r:id="rId4"/>
              </a:rPr>
              <a:t>imread</a:t>
            </a:r>
            <a:r>
              <a:t> function.</a:t>
            </a:r>
          </a:p>
          <a:p>
            <a:pPr marL="1244600" lvl="1" indent="-622300" defTabSz="348488">
              <a:spcBef>
                <a:spcPts val="4200"/>
              </a:spcBef>
              <a:buBlip>
                <a:blip r:embed="rId3"/>
              </a:buBlip>
              <a:defRPr sz="3528" spc="35"/>
            </a:pPr>
            <a:r>
              <a:t>imread(…)</a:t>
            </a:r>
          </a:p>
        </p:txBody>
      </p:sp>
      <p:pic>
        <p:nvPicPr>
          <p:cNvPr id="211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5"/>
          <a:srcRect l="175" r="175"/>
          <a:stretch>
            <a:fillRect/>
          </a:stretch>
        </p:blipFill>
        <p:spPr>
          <a:xfrm>
            <a:off x="13677626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2" name="Image is stored as a 2D numpy.array of RGBA values."/>
          <p:cNvSpPr txBox="1"/>
          <p:nvPr/>
        </p:nvSpPr>
        <p:spPr>
          <a:xfrm>
            <a:off x="14788639" y="11241917"/>
            <a:ext cx="7457868" cy="126424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z="3384" spc="33"/>
            </a:lvl1pPr>
          </a:lstStyle>
          <a:p>
            <a:r>
              <a:t>Image is stored as a 2D numpy.array of RGBA values.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autoCropping lossy (PNG, JPEG, TIFF, etc.) im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z="5400" spc="162"/>
            </a:lvl1pPr>
          </a:lstStyle>
          <a:p>
            <a:r>
              <a:t>autoCropping lossy (PNG, JPEG, TIFF, etc.) images</a:t>
            </a:r>
          </a:p>
        </p:txBody>
      </p:sp>
      <p:pic>
        <p:nvPicPr>
          <p:cNvPr id="215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2"/>
          <a:srcRect l="175" r="175"/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6" name="Just find the first and last pixels in X and Y that are NOT white"/>
          <p:cNvSpPr txBox="1">
            <a:spLocks noGrp="1"/>
          </p:cNvSpPr>
          <p:nvPr>
            <p:ph type="body" sz="quarter" idx="1"/>
          </p:nvPr>
        </p:nvSpPr>
        <p:spPr>
          <a:xfrm>
            <a:off x="7009080" y="9334500"/>
            <a:ext cx="4926128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>
            <a:lvl1pPr>
              <a:buBlip>
                <a:blip r:embed="rId3"/>
              </a:buBlip>
            </a:lvl1pPr>
          </a:lstStyle>
          <a:p>
            <a:r>
              <a:t>Just find the first and last pixels in X and Y that are NOT white</a:t>
            </a:r>
          </a:p>
        </p:txBody>
      </p:sp>
      <p:sp>
        <p:nvSpPr>
          <p:cNvPr id="217" name="That is the bounding box. Crop!"/>
          <p:cNvSpPr txBox="1"/>
          <p:nvPr/>
        </p:nvSpPr>
        <p:spPr>
          <a:xfrm>
            <a:off x="14788639" y="9334500"/>
            <a:ext cx="7457868" cy="1264244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z="3384" spc="33"/>
            </a:lvl1pPr>
          </a:lstStyle>
          <a:p>
            <a:r>
              <a:t>That is the bounding box. Crop!</a:t>
            </a:r>
          </a:p>
        </p:txBody>
      </p:sp>
      <p:sp>
        <p:nvSpPr>
          <p:cNvPr id="223" name="Connection Line"/>
          <p:cNvSpPr/>
          <p:nvPr/>
        </p:nvSpPr>
        <p:spPr>
          <a:xfrm>
            <a:off x="2454713" y="7136688"/>
            <a:ext cx="4541664" cy="3792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25" h="21217" extrusionOk="0">
                <a:moveTo>
                  <a:pt x="17625" y="21201"/>
                </a:moveTo>
                <a:cubicBezTo>
                  <a:pt x="807" y="21600"/>
                  <a:pt x="-3975" y="14533"/>
                  <a:pt x="3278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4" name="Connection Line"/>
          <p:cNvSpPr/>
          <p:nvPr/>
        </p:nvSpPr>
        <p:spPr>
          <a:xfrm>
            <a:off x="8299780" y="6050956"/>
            <a:ext cx="1269864" cy="3270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52" h="21600" extrusionOk="0">
                <a:moveTo>
                  <a:pt x="20904" y="21600"/>
                </a:moveTo>
                <a:cubicBezTo>
                  <a:pt x="21600" y="8332"/>
                  <a:pt x="14632" y="1132"/>
                  <a:pt x="0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5" name="Connection Line"/>
          <p:cNvSpPr/>
          <p:nvPr/>
        </p:nvSpPr>
        <p:spPr>
          <a:xfrm>
            <a:off x="5652508" y="8903113"/>
            <a:ext cx="1343871" cy="1234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1920" y="16205"/>
                  <a:pt x="4720" y="9005"/>
                  <a:pt x="0" y="0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6" name="Connection Line"/>
          <p:cNvSpPr/>
          <p:nvPr/>
        </p:nvSpPr>
        <p:spPr>
          <a:xfrm>
            <a:off x="7580227" y="2940556"/>
            <a:ext cx="4011546" cy="6381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864" h="17806" extrusionOk="0">
                <a:moveTo>
                  <a:pt x="0" y="2841"/>
                </a:moveTo>
                <a:cubicBezTo>
                  <a:pt x="18024" y="-3794"/>
                  <a:pt x="21600" y="1194"/>
                  <a:pt x="10729" y="17806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pic>
        <p:nvPicPr>
          <p:cNvPr id="222" name="iwanttobelieve_cropped.png" descr="iwanttobelieve_cropp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28373" y="3847490"/>
            <a:ext cx="4978401" cy="4978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Uses PyPDF2 and Adobe Ghostscript at a lower level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Uses </a:t>
            </a:r>
            <a:r>
              <a:rPr u="sng">
                <a:hlinkClick r:id="rId3"/>
              </a:rPr>
              <a:t>PyPDF2</a:t>
            </a:r>
            <a:r>
              <a:t> and </a:t>
            </a:r>
            <a:r>
              <a:rPr u="sng">
                <a:hlinkClick r:id="rId4"/>
              </a:rPr>
              <a:t>Adobe Ghostscript</a:t>
            </a:r>
            <a:r>
              <a:t> at a lower level.</a:t>
            </a:r>
          </a:p>
          <a:p>
            <a:pPr>
              <a:buBlip>
                <a:blip r:embed="rId2"/>
              </a:buBlip>
            </a:pPr>
            <a:r>
              <a:t>Uses Ghostscript to estimate the bounding box.</a:t>
            </a:r>
          </a:p>
          <a:p>
            <a:pPr>
              <a:buBlip>
                <a:blip r:embed="rId2"/>
              </a:buBlip>
            </a:pPr>
            <a:r>
              <a:t>Crops PDF according to bounding box using PyPDF2.</a:t>
            </a:r>
          </a:p>
        </p:txBody>
      </p:sp>
      <p:sp>
        <p:nvSpPr>
          <p:cNvPr id="229" name="AUTOCROPPING PDF im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AUTOCROPPING PDF images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4_Briefing">
  <a:themeElements>
    <a:clrScheme name="24_Briefing">
      <a:dk1>
        <a:srgbClr val="1A5C71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36" normalizeH="0" baseline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36" normalizeH="0" baseline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1729</Words>
  <Application>Microsoft Macintosh PowerPoint</Application>
  <PresentationFormat>Custom</PresentationFormat>
  <Paragraphs>178</Paragraphs>
  <Slides>29</Slides>
  <Notes>6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Consolas</vt:lpstr>
      <vt:lpstr>Graphik</vt:lpstr>
      <vt:lpstr>Graphik Medium</vt:lpstr>
      <vt:lpstr>Helvetica Neue</vt:lpstr>
      <vt:lpstr>24_Briefing</vt:lpstr>
      <vt:lpstr>Python for Quick, Useful Multimedia Manipulation</vt:lpstr>
      <vt:lpstr>Python for Quick, Useful Multimedia Manipulation</vt:lpstr>
      <vt:lpstr>WHAT THIS TALK IS ABOUT</vt:lpstr>
      <vt:lpstr>WHAT THIS TALK IS ABOUT</vt:lpstr>
      <vt:lpstr>WHAT THIS TALK IS ABOUT</vt:lpstr>
      <vt:lpstr>AUTOCROPPING IMAGES</vt:lpstr>
      <vt:lpstr>autoCropping lossy (PNG, JPEG, TIFF, etc.) images</vt:lpstr>
      <vt:lpstr>autoCropping lossy (PNG, JPEG, TIFF, etc.) images</vt:lpstr>
      <vt:lpstr>AUTOCROPPING PDF images</vt:lpstr>
      <vt:lpstr>AUTOCROPPING PDF IMAGES</vt:lpstr>
      <vt:lpstr>DEMonstration</vt:lpstr>
      <vt:lpstr>CONVERTING IMAGES USING A SERVICE</vt:lpstr>
      <vt:lpstr>using the cloudconvert image conversion service</vt:lpstr>
      <vt:lpstr>using the cloudconvert image conversion service</vt:lpstr>
      <vt:lpstr>CREATING MOVIES</vt:lpstr>
      <vt:lpstr>CREATING MOVIES</vt:lpstr>
      <vt:lpstr>MOVIE FROM IMAGE SEQUENCE</vt:lpstr>
      <vt:lpstr>DEMONSTRATE MOVIE FROM IMAGE SEQUENCE #1</vt:lpstr>
      <vt:lpstr>DEMONSTRATE MOVIE FROM IMAGE SEQUENCE #2</vt:lpstr>
      <vt:lpstr>DEMONSTRATE MOVIE FROM IMAGE SEQUENCE #2</vt:lpstr>
      <vt:lpstr>animated gif from mp4 or youtube</vt:lpstr>
      <vt:lpstr>animated gif from mp4 or youtube</vt:lpstr>
      <vt:lpstr>animated gif from mp4</vt:lpstr>
      <vt:lpstr>animated gif from Youtube</vt:lpstr>
      <vt:lpstr>MAKING MUSIC</vt:lpstr>
      <vt:lpstr>I USE plex_music_Songs to download music</vt:lpstr>
      <vt:lpstr>I USE plex_music_Songs to download music</vt:lpstr>
      <vt:lpstr>RESOURCES</vt:lpstr>
      <vt:lpstr>HOW TO INSTALL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for Quick, Useful Multimedia Manipulation</dc:title>
  <cp:lastModifiedBy>Islam, Tanim S.</cp:lastModifiedBy>
  <cp:revision>1</cp:revision>
  <dcterms:modified xsi:type="dcterms:W3CDTF">2020-07-07T18:56:54Z</dcterms:modified>
</cp:coreProperties>
</file>